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503" r:id="rId3"/>
    <p:sldId id="429" r:id="rId4"/>
    <p:sldId id="504" r:id="rId5"/>
    <p:sldId id="505" r:id="rId6"/>
    <p:sldId id="506" r:id="rId7"/>
    <p:sldId id="507" r:id="rId8"/>
    <p:sldId id="508" r:id="rId9"/>
    <p:sldId id="509" r:id="rId10"/>
    <p:sldId id="510" r:id="rId11"/>
    <p:sldId id="511" r:id="rId12"/>
    <p:sldId id="512" r:id="rId13"/>
    <p:sldId id="513" r:id="rId14"/>
    <p:sldId id="514" r:id="rId15"/>
    <p:sldId id="515" r:id="rId16"/>
    <p:sldId id="516" r:id="rId17"/>
    <p:sldId id="517" r:id="rId18"/>
    <p:sldId id="518" r:id="rId19"/>
    <p:sldId id="519" r:id="rId20"/>
  </p:sldIdLst>
  <p:sldSz cx="9144000" cy="5143500" type="screen16x9"/>
  <p:notesSz cx="6858000" cy="9144000"/>
  <p:defaultTextStyle>
    <a:defPPr>
      <a:defRPr lang="en-US"/>
    </a:defPPr>
    <a:lvl1pPr marL="0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1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02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03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04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05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06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07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08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73C61"/>
    <a:srgbClr val="6F3D25"/>
    <a:srgbClr val="BB040D"/>
    <a:srgbClr val="FF040D"/>
    <a:srgbClr val="FF300D"/>
    <a:srgbClr val="FF482A"/>
    <a:srgbClr val="F98062"/>
    <a:srgbClr val="C90A1F"/>
    <a:srgbClr val="E50000"/>
    <a:srgbClr val="FAF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3" autoAdjust="0"/>
    <p:restoredTop sz="94621" autoAdjust="0"/>
  </p:normalViewPr>
  <p:slideViewPr>
    <p:cSldViewPr snapToGrid="0" snapToObjects="1">
      <p:cViewPr varScale="1">
        <p:scale>
          <a:sx n="140" d="100"/>
          <a:sy n="140" d="100"/>
        </p:scale>
        <p:origin x="57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-376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DC9F1-0380-9C45-8535-2CB47AFBE86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50877-010D-4541-9EA7-194D04D38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9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1F703-383C-F94B-A127-2DDF5AC58AB8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55466-9DBF-A44E-93F7-914FE4DED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62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01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02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03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04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05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06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07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08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371600" y="2305984"/>
            <a:ext cx="6400800" cy="806982"/>
          </a:xfrm>
          <a:prstGeom prst="rect">
            <a:avLst/>
          </a:prstGeom>
        </p:spPr>
        <p:txBody>
          <a:bodyPr/>
          <a:lstStyle>
            <a:lvl1pPr algn="ctr">
              <a:defRPr sz="4400">
                <a:ln w="19050" cmpd="sng">
                  <a:noFill/>
                </a:ln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Unit 1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112966"/>
            <a:ext cx="6400800" cy="1393293"/>
          </a:xfrm>
        </p:spPr>
        <p:txBody>
          <a:bodyPr/>
          <a:lstStyle>
            <a:lvl1pPr marL="0" indent="0" algn="ctr">
              <a:buNone/>
              <a:defRPr sz="4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 descr="Fundamentals of Math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754" y="696625"/>
            <a:ext cx="3770924" cy="1629040"/>
          </a:xfrm>
          <a:prstGeom prst="rect">
            <a:avLst/>
          </a:prstGeom>
        </p:spPr>
      </p:pic>
      <p:sp>
        <p:nvSpPr>
          <p:cNvPr id="5" name="TextBox 6"/>
          <p:cNvSpPr txBox="1"/>
          <p:nvPr userDrawn="1"/>
        </p:nvSpPr>
        <p:spPr>
          <a:xfrm>
            <a:off x="4994275" y="4808151"/>
            <a:ext cx="4044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1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2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3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04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05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06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07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08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1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Book cover image by iStock.com/</a:t>
            </a:r>
            <a:r>
              <a:rPr lang="en-US" sz="1200" kern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McKevin</a:t>
            </a:r>
            <a:r>
              <a:rPr lang="en-US" sz="12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Shaughnessy</a:t>
            </a:r>
          </a:p>
        </p:txBody>
      </p:sp>
    </p:spTree>
    <p:extLst>
      <p:ext uri="{BB962C8B-B14F-4D97-AF65-F5344CB8AC3E}">
        <p14:creationId xmlns:p14="http://schemas.microsoft.com/office/powerpoint/2010/main" val="42764409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4055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6F3D25"/>
                </a:solidFill>
                <a:latin typeface="Arial"/>
                <a:cs typeface="Cambr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40557"/>
            <a:ext cx="5111750" cy="3954066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24570"/>
            <a:ext cx="3008313" cy="29700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Arial"/>
                <a:cs typeface="Cambria"/>
              </a:defRPr>
            </a:lvl1pPr>
            <a:lvl2pPr marL="457101" indent="0">
              <a:buNone/>
              <a:defRPr sz="1200"/>
            </a:lvl2pPr>
            <a:lvl3pPr marL="914202" indent="0">
              <a:buNone/>
              <a:defRPr sz="1000"/>
            </a:lvl3pPr>
            <a:lvl4pPr marL="1371303" indent="0">
              <a:buNone/>
              <a:defRPr sz="900"/>
            </a:lvl4pPr>
            <a:lvl5pPr marL="1828404" indent="0">
              <a:buNone/>
              <a:defRPr sz="900"/>
            </a:lvl5pPr>
            <a:lvl6pPr marL="2285505" indent="0">
              <a:buNone/>
              <a:defRPr sz="900"/>
            </a:lvl6pPr>
            <a:lvl7pPr marL="2742606" indent="0">
              <a:buNone/>
              <a:defRPr sz="900"/>
            </a:lvl7pPr>
            <a:lvl8pPr marL="3199707" indent="0">
              <a:buNone/>
              <a:defRPr sz="900"/>
            </a:lvl8pPr>
            <a:lvl9pPr marL="3656808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8446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6F3D2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72942"/>
            <a:ext cx="5486400" cy="2927509"/>
          </a:xfrm>
        </p:spPr>
        <p:txBody>
          <a:bodyPr/>
          <a:lstStyle>
            <a:lvl1pPr marL="0" indent="0">
              <a:buNone/>
              <a:defRPr sz="3200"/>
            </a:lvl1pPr>
            <a:lvl2pPr marL="457101" indent="0">
              <a:buNone/>
              <a:defRPr sz="2800"/>
            </a:lvl2pPr>
            <a:lvl3pPr marL="914202" indent="0">
              <a:buNone/>
              <a:defRPr sz="2400"/>
            </a:lvl3pPr>
            <a:lvl4pPr marL="1371303" indent="0">
              <a:buNone/>
              <a:defRPr sz="2000"/>
            </a:lvl4pPr>
            <a:lvl5pPr marL="1828404" indent="0">
              <a:buNone/>
              <a:defRPr sz="2000"/>
            </a:lvl5pPr>
            <a:lvl6pPr marL="2285505" indent="0">
              <a:buNone/>
              <a:defRPr sz="2000"/>
            </a:lvl6pPr>
            <a:lvl7pPr marL="2742606" indent="0">
              <a:buNone/>
              <a:defRPr sz="2000"/>
            </a:lvl7pPr>
            <a:lvl8pPr marL="3199707" indent="0">
              <a:buNone/>
              <a:defRPr sz="2000"/>
            </a:lvl8pPr>
            <a:lvl9pPr marL="365680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101" indent="0">
              <a:buNone/>
              <a:defRPr sz="1200"/>
            </a:lvl2pPr>
            <a:lvl3pPr marL="914202" indent="0">
              <a:buNone/>
              <a:defRPr sz="1000"/>
            </a:lvl3pPr>
            <a:lvl4pPr marL="1371303" indent="0">
              <a:buNone/>
              <a:defRPr sz="900"/>
            </a:lvl4pPr>
            <a:lvl5pPr marL="1828404" indent="0">
              <a:buNone/>
              <a:defRPr sz="900"/>
            </a:lvl5pPr>
            <a:lvl6pPr marL="2285505" indent="0">
              <a:buNone/>
              <a:defRPr sz="900"/>
            </a:lvl6pPr>
            <a:lvl7pPr marL="2742606" indent="0">
              <a:buNone/>
              <a:defRPr sz="900"/>
            </a:lvl7pPr>
            <a:lvl8pPr marL="3199707" indent="0">
              <a:buNone/>
              <a:defRPr sz="900"/>
            </a:lvl8pPr>
            <a:lvl9pPr marL="3656808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4152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457200" y="677666"/>
            <a:ext cx="8229600" cy="565916"/>
          </a:xfrm>
          <a:prstGeom prst="rect">
            <a:avLst/>
          </a:prstGeom>
        </p:spPr>
        <p:txBody>
          <a:bodyPr/>
          <a:lstStyle>
            <a:lvl1pPr algn="l">
              <a:defRPr sz="2800" cap="none" baseline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This is what we are doing</a:t>
            </a:r>
            <a:endParaRPr lang="en-US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8975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341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ulleted Lis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800">
                <a:solidFill>
                  <a:schemeClr val="accent1"/>
                </a:solidFill>
              </a:defRPr>
            </a:lvl2pPr>
            <a:lvl3pPr>
              <a:defRPr sz="2800">
                <a:solidFill>
                  <a:schemeClr val="accent1"/>
                </a:solidFill>
              </a:defRPr>
            </a:lvl3pPr>
            <a:lvl4pPr>
              <a:defRPr sz="2800">
                <a:solidFill>
                  <a:schemeClr val="accent1"/>
                </a:solidFill>
              </a:defRPr>
            </a:lvl4pPr>
            <a:lvl5pPr>
              <a:defRPr sz="2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1402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ulleted Lis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067"/>
            <a:ext cx="8229600" cy="3341556"/>
          </a:xfrm>
        </p:spPr>
        <p:txBody>
          <a:bodyPr/>
          <a:lstStyle>
            <a:lvl2pPr>
              <a:defRPr sz="2800">
                <a:solidFill>
                  <a:schemeClr val="accent1"/>
                </a:solidFill>
              </a:defRPr>
            </a:lvl2pPr>
            <a:lvl3pPr>
              <a:defRPr sz="2800">
                <a:solidFill>
                  <a:schemeClr val="accent1"/>
                </a:solidFill>
              </a:defRPr>
            </a:lvl3pPr>
            <a:lvl4pPr>
              <a:defRPr sz="2800">
                <a:solidFill>
                  <a:schemeClr val="accent1"/>
                </a:solidFill>
              </a:defRPr>
            </a:lvl4pPr>
            <a:lvl5pPr>
              <a:defRPr sz="2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5168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Sub-sess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486819"/>
            <a:ext cx="8229600" cy="181944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800" b="1" i="0" cap="all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4062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ing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52909"/>
            <a:ext cx="8229600" cy="73700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="1" i="0" cap="none" baseline="0">
                <a:solidFill>
                  <a:schemeClr val="accent1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Enter Text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57200" y="1390650"/>
            <a:ext cx="8229600" cy="3094038"/>
          </a:xfrm>
        </p:spPr>
        <p:txBody>
          <a:bodyPr>
            <a:normAutofit/>
          </a:bodyPr>
          <a:lstStyle>
            <a:lvl1pPr marL="344488" indent="-344488">
              <a:defRPr sz="3200">
                <a:solidFill>
                  <a:schemeClr val="tx1"/>
                </a:solidFill>
              </a:defRPr>
            </a:lvl1pPr>
            <a:lvl2pPr marL="687388" indent="-347663">
              <a:defRPr sz="2800">
                <a:solidFill>
                  <a:schemeClr val="tx1"/>
                </a:solidFill>
              </a:defRPr>
            </a:lvl2pPr>
            <a:lvl3pPr marL="1031875" indent="-344488">
              <a:defRPr sz="2800">
                <a:solidFill>
                  <a:schemeClr val="tx1"/>
                </a:solidFill>
              </a:defRPr>
            </a:lvl3pPr>
            <a:lvl4pPr marL="1374775" indent="-342900">
              <a:defRPr sz="2800">
                <a:solidFill>
                  <a:schemeClr val="tx1"/>
                </a:solidFill>
              </a:defRPr>
            </a:lvl4pPr>
            <a:lvl5pPr marL="1711325" indent="-336550"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282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1225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53440"/>
            <a:ext cx="4040188" cy="7777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1" indent="0">
              <a:buNone/>
              <a:defRPr sz="2000" b="1"/>
            </a:lvl2pPr>
            <a:lvl3pPr marL="914202" indent="0">
              <a:buNone/>
              <a:defRPr sz="1800" b="1"/>
            </a:lvl3pPr>
            <a:lvl4pPr marL="1371303" indent="0">
              <a:buNone/>
              <a:defRPr sz="1600" b="1"/>
            </a:lvl4pPr>
            <a:lvl5pPr marL="1828404" indent="0">
              <a:buNone/>
              <a:defRPr sz="1600" b="1"/>
            </a:lvl5pPr>
            <a:lvl6pPr marL="2285505" indent="0">
              <a:buNone/>
              <a:defRPr sz="1600" b="1"/>
            </a:lvl6pPr>
            <a:lvl7pPr marL="2742606" indent="0">
              <a:buNone/>
              <a:defRPr sz="1600" b="1"/>
            </a:lvl7pPr>
            <a:lvl8pPr marL="3199707" indent="0">
              <a:buNone/>
              <a:defRPr sz="1600" b="1"/>
            </a:lvl8pPr>
            <a:lvl9pPr marL="365680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853440"/>
            <a:ext cx="4041775" cy="7777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1" indent="0">
              <a:buNone/>
              <a:defRPr sz="2000" b="1"/>
            </a:lvl2pPr>
            <a:lvl3pPr marL="914202" indent="0">
              <a:buNone/>
              <a:defRPr sz="1800" b="1"/>
            </a:lvl3pPr>
            <a:lvl4pPr marL="1371303" indent="0">
              <a:buNone/>
              <a:defRPr sz="1600" b="1"/>
            </a:lvl4pPr>
            <a:lvl5pPr marL="1828404" indent="0">
              <a:buNone/>
              <a:defRPr sz="1600" b="1"/>
            </a:lvl5pPr>
            <a:lvl6pPr marL="2285505" indent="0">
              <a:buNone/>
              <a:defRPr sz="1600" b="1"/>
            </a:lvl6pPr>
            <a:lvl7pPr marL="2742606" indent="0">
              <a:buNone/>
              <a:defRPr sz="1600" b="1"/>
            </a:lvl7pPr>
            <a:lvl8pPr marL="3199707" indent="0">
              <a:buNone/>
              <a:defRPr sz="1600" b="1"/>
            </a:lvl8pPr>
            <a:lvl9pPr marL="3656808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621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/>
      <p:bldP spid="6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4561"/>
            <a:ext cx="8229600" cy="3670062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 descr="FoM PPT Template1.jpg">
            <a:hlinkClick r:id="" action="ppaction://hlinkshowjump?jump=previousslide"/>
          </p:cNvPr>
          <p:cNvPicPr>
            <a:picLocks noChangeAspect="1"/>
          </p:cNvPicPr>
          <p:nvPr userDrawn="1"/>
        </p:nvPicPr>
        <p:blipFill rotWithShape="1"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20309" y="4747846"/>
            <a:ext cx="351692" cy="395654"/>
          </a:xfrm>
          <a:prstGeom prst="rect">
            <a:avLst/>
          </a:prstGeom>
        </p:spPr>
      </p:pic>
      <p:pic>
        <p:nvPicPr>
          <p:cNvPr id="6" name="Picture 5" descr="FoM PPT Template1.jpg">
            <a:hlinkClick r:id="" action="ppaction://hlinkshowjump?jump=nextslide"/>
          </p:cNvPr>
          <p:cNvPicPr>
            <a:picLocks noChangeAspect="1"/>
          </p:cNvPicPr>
          <p:nvPr userDrawn="1"/>
        </p:nvPicPr>
        <p:blipFill rotWithShape="1"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0" y="4747846"/>
            <a:ext cx="322385" cy="39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4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3" r:id="rId2"/>
    <p:sldLayoutId id="2147483662" r:id="rId3"/>
    <p:sldLayoutId id="2147483661" r:id="rId4"/>
    <p:sldLayoutId id="2147483664" r:id="rId5"/>
    <p:sldLayoutId id="2147483650" r:id="rId6"/>
    <p:sldLayoutId id="2147483665" r:id="rId7"/>
    <p:sldLayoutId id="2147483652" r:id="rId8"/>
    <p:sldLayoutId id="2147483653" r:id="rId9"/>
    <p:sldLayoutId id="2147483656" r:id="rId10"/>
    <p:sldLayoutId id="2147483657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101" rtl="0" eaLnBrk="1" latinLnBrk="0" hangingPunct="1">
        <a:spcBef>
          <a:spcPct val="0"/>
        </a:spcBef>
        <a:buNone/>
        <a:defRPr sz="1600" b="1" kern="1200" cap="all" baseline="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4488" indent="-344488" algn="l" defTabSz="457101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1pPr>
      <a:lvl2pPr marL="687388" indent="-342900" algn="l" defTabSz="457101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6F3D25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2pPr>
      <a:lvl3pPr marL="1031875" indent="-344488" algn="l" defTabSz="457101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6F3D25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3pPr>
      <a:lvl4pPr marL="1374775" indent="-342900" algn="l" defTabSz="457101" rtl="0" eaLnBrk="1" latinLnBrk="0" hangingPunct="1">
        <a:spcBef>
          <a:spcPct val="20000"/>
        </a:spcBef>
        <a:buSzPct val="100000"/>
        <a:buFont typeface="Arial"/>
        <a:buChar char="•"/>
        <a:defRPr sz="2000" kern="1200">
          <a:solidFill>
            <a:srgbClr val="6F3D25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4pPr>
      <a:lvl5pPr marL="1711325" indent="-336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6F3D25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5pPr>
      <a:lvl6pPr marL="2514055" indent="-228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56" indent="-228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57" indent="-228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58" indent="-228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1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2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3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04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05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06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07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08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5.6–Percent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1694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228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55813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Write        as a percent.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2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839728" y="1353198"/>
            <a:ext cx="793743" cy="875159"/>
            <a:chOff x="7439338" y="3423401"/>
            <a:chExt cx="601066" cy="875159"/>
          </a:xfrm>
        </p:grpSpPr>
        <p:sp>
          <p:nvSpPr>
            <p:cNvPr id="22" name="TextBox 21"/>
            <p:cNvSpPr txBox="1"/>
            <p:nvPr/>
          </p:nvSpPr>
          <p:spPr>
            <a:xfrm>
              <a:off x="7439339" y="3423401"/>
              <a:ext cx="601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150</a:t>
              </a:r>
              <a:endParaRPr lang="en-US" sz="24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439338" y="3836895"/>
              <a:ext cx="601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200</a:t>
              </a:r>
              <a:endParaRPr lang="en-US" sz="24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7556991" y="3863121"/>
              <a:ext cx="36576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1874971" y="2749998"/>
            <a:ext cx="420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078358" y="2504860"/>
            <a:ext cx="852880" cy="1002550"/>
            <a:chOff x="905861" y="2703671"/>
            <a:chExt cx="601065" cy="1002550"/>
          </a:xfrm>
        </p:grpSpPr>
        <p:sp>
          <p:nvSpPr>
            <p:cNvPr id="35" name="TextBox 34"/>
            <p:cNvSpPr txBox="1"/>
            <p:nvPr/>
          </p:nvSpPr>
          <p:spPr>
            <a:xfrm>
              <a:off x="905861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150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05861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200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977793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5721112" y="1558132"/>
            <a:ext cx="2180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75%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243611" y="2497545"/>
            <a:ext cx="1457879" cy="1017180"/>
            <a:chOff x="702956" y="2696356"/>
            <a:chExt cx="674907" cy="1017180"/>
          </a:xfrm>
        </p:grpSpPr>
        <p:sp>
          <p:nvSpPr>
            <p:cNvPr id="29" name="TextBox 28"/>
            <p:cNvSpPr txBox="1"/>
            <p:nvPr/>
          </p:nvSpPr>
          <p:spPr>
            <a:xfrm>
              <a:off x="702956" y="2696356"/>
              <a:ext cx="6749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 × 75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16064" y="3190316"/>
              <a:ext cx="6486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 × 100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739877" y="3204946"/>
              <a:ext cx="601065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Straight Connector 35"/>
          <p:cNvCxnSpPr/>
          <p:nvPr/>
        </p:nvCxnSpPr>
        <p:spPr>
          <a:xfrm flipH="1">
            <a:off x="2376361" y="3093082"/>
            <a:ext cx="203486" cy="329184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</a:ln>
          <a:effectLst>
            <a:outerShdw blurRad="40000" dist="127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478104" y="2594563"/>
            <a:ext cx="203486" cy="329184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</a:ln>
          <a:effectLst>
            <a:outerShdw blurRad="40000" dist="127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660698" y="2737210"/>
            <a:ext cx="420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4001080" y="2504860"/>
            <a:ext cx="852880" cy="1002550"/>
            <a:chOff x="905861" y="2703671"/>
            <a:chExt cx="601065" cy="1002550"/>
          </a:xfrm>
        </p:grpSpPr>
        <p:sp>
          <p:nvSpPr>
            <p:cNvPr id="45" name="TextBox 44"/>
            <p:cNvSpPr txBox="1"/>
            <p:nvPr/>
          </p:nvSpPr>
          <p:spPr>
            <a:xfrm>
              <a:off x="905861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75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905861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100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977793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627901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2" grpId="0"/>
      <p:bldP spid="55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229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Write each fraction as a percent.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2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390827"/>
            <a:ext cx="1009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1. 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842655" y="2171340"/>
            <a:ext cx="601065" cy="1002550"/>
            <a:chOff x="722986" y="2703671"/>
            <a:chExt cx="601065" cy="1002550"/>
          </a:xfrm>
        </p:grpSpPr>
        <p:sp>
          <p:nvSpPr>
            <p:cNvPr id="18" name="TextBox 17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9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10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4212250" y="2389612"/>
            <a:ext cx="1009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2. 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498696" y="2171340"/>
            <a:ext cx="850404" cy="1002550"/>
            <a:chOff x="722986" y="2703671"/>
            <a:chExt cx="601065" cy="1002550"/>
          </a:xfrm>
        </p:grpSpPr>
        <p:sp>
          <p:nvSpPr>
            <p:cNvPr id="37" name="TextBox 36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39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100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466432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229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Write each fraction as a percent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2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390827"/>
            <a:ext cx="1009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3. 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842655" y="2171340"/>
            <a:ext cx="601065" cy="1002550"/>
            <a:chOff x="722986" y="2703671"/>
            <a:chExt cx="601065" cy="1002550"/>
          </a:xfrm>
        </p:grpSpPr>
        <p:sp>
          <p:nvSpPr>
            <p:cNvPr id="18" name="TextBox 17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19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25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4212250" y="2389612"/>
            <a:ext cx="1009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4. 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498696" y="2171340"/>
            <a:ext cx="601065" cy="1002550"/>
            <a:chOff x="722986" y="2703671"/>
            <a:chExt cx="601065" cy="1002550"/>
          </a:xfrm>
        </p:grpSpPr>
        <p:sp>
          <p:nvSpPr>
            <p:cNvPr id="17" name="TextBox 16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4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62696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Fraction as a Percent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Divide the numerator by the denominator to express the fraction as a decimal.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Change the decimal to a percent by multiplying by 1 in the form of 100%.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5.6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4220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229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55813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Convert      to a percent. Round to the tenth of a percent.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3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242054" y="1338568"/>
            <a:ext cx="601066" cy="875159"/>
            <a:chOff x="7439338" y="3423401"/>
            <a:chExt cx="601066" cy="875159"/>
          </a:xfrm>
        </p:grpSpPr>
        <p:sp>
          <p:nvSpPr>
            <p:cNvPr id="22" name="TextBox 21"/>
            <p:cNvSpPr txBox="1"/>
            <p:nvPr/>
          </p:nvSpPr>
          <p:spPr>
            <a:xfrm>
              <a:off x="7439339" y="3423401"/>
              <a:ext cx="601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11</a:t>
              </a:r>
              <a:endParaRPr lang="en-US" sz="24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439338" y="3836895"/>
              <a:ext cx="601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6</a:t>
              </a:r>
              <a:endParaRPr lang="en-US" sz="24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7556991" y="3863121"/>
              <a:ext cx="36576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1655521" y="2976763"/>
            <a:ext cx="1716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≈ 1.833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100292" y="2731625"/>
            <a:ext cx="601065" cy="1002550"/>
            <a:chOff x="722986" y="2703671"/>
            <a:chExt cx="601065" cy="1002550"/>
          </a:xfrm>
        </p:grpSpPr>
        <p:sp>
          <p:nvSpPr>
            <p:cNvPr id="47" name="TextBox 46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11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6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3007474" y="2971290"/>
            <a:ext cx="2180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 183.3%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54808" y="2759155"/>
            <a:ext cx="1945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6  11.000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411453" y="2801263"/>
            <a:ext cx="1272857" cy="411480"/>
            <a:chOff x="4928600" y="825812"/>
            <a:chExt cx="1272857" cy="411480"/>
          </a:xfrm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Arc 29"/>
            <p:cNvSpPr/>
            <p:nvPr/>
          </p:nvSpPr>
          <p:spPr>
            <a:xfrm>
              <a:off x="4928600" y="825812"/>
              <a:ext cx="180975" cy="411480"/>
            </a:xfrm>
            <a:prstGeom prst="arc">
              <a:avLst>
                <a:gd name="adj1" fmla="val 16200000"/>
                <a:gd name="adj2" fmla="val 5433421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5012737" y="825812"/>
              <a:ext cx="118872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6722657" y="2317746"/>
            <a:ext cx="1539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1.8333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04092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2" grpId="0"/>
      <p:bldP spid="55" grpId="0"/>
      <p:bldP spid="28" grpId="0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229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Write each fraction as a percent.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3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390827"/>
            <a:ext cx="1009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1. 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959695" y="2171340"/>
            <a:ext cx="601065" cy="1002550"/>
            <a:chOff x="722986" y="2703671"/>
            <a:chExt cx="601065" cy="1002550"/>
          </a:xfrm>
        </p:grpSpPr>
        <p:sp>
          <p:nvSpPr>
            <p:cNvPr id="18" name="TextBox 17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4212250" y="2389612"/>
            <a:ext cx="1009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2.  1 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513019" y="2171340"/>
            <a:ext cx="601065" cy="1002550"/>
            <a:chOff x="722986" y="2703671"/>
            <a:chExt cx="601065" cy="1002550"/>
          </a:xfrm>
        </p:grpSpPr>
        <p:sp>
          <p:nvSpPr>
            <p:cNvPr id="17" name="TextBox 16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7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20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491980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229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Write each fraction as a percent.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3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390827"/>
            <a:ext cx="1009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3. 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842655" y="2171340"/>
            <a:ext cx="601065" cy="1002550"/>
            <a:chOff x="722986" y="2703671"/>
            <a:chExt cx="601065" cy="1002550"/>
          </a:xfrm>
        </p:grpSpPr>
        <p:sp>
          <p:nvSpPr>
            <p:cNvPr id="18" name="TextBox 17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5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8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4212250" y="2389612"/>
            <a:ext cx="1009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4. 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513019" y="2171340"/>
            <a:ext cx="601065" cy="1002550"/>
            <a:chOff x="722986" y="2703671"/>
            <a:chExt cx="601065" cy="1002550"/>
          </a:xfrm>
        </p:grpSpPr>
        <p:sp>
          <p:nvSpPr>
            <p:cNvPr id="17" name="TextBox 16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4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9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39167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Percent as a Fraction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Rename the percent as a fraction.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Simplify the fraction.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5.6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8678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230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55813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What is the fraction for 16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⅔% as a fraction in lowest terms?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4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23704" y="3360761"/>
            <a:ext cx="464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endParaRPr lang="en-US" sz="24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18125" y="4139743"/>
            <a:ext cx="464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endParaRPr lang="en-US" sz="24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49766" y="2808518"/>
            <a:ext cx="420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2519413" y="2563380"/>
            <a:ext cx="1007036" cy="1002550"/>
            <a:chOff x="905861" y="2703671"/>
            <a:chExt cx="601065" cy="1002550"/>
          </a:xfrm>
        </p:grpSpPr>
        <p:sp>
          <p:nvSpPr>
            <p:cNvPr id="35" name="TextBox 34"/>
            <p:cNvSpPr txBox="1"/>
            <p:nvPr/>
          </p:nvSpPr>
          <p:spPr>
            <a:xfrm>
              <a:off x="905861" y="2703671"/>
              <a:ext cx="60106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16</a:t>
              </a: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/>
                  <a:cs typeface="Arial"/>
                </a:rPr>
                <a:t>⅔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05861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100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977793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6882723" y="3749176"/>
            <a:ext cx="420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7281625" y="3516826"/>
            <a:ext cx="552953" cy="1002550"/>
            <a:chOff x="905861" y="2703671"/>
            <a:chExt cx="601065" cy="1002550"/>
          </a:xfrm>
        </p:grpSpPr>
        <p:sp>
          <p:nvSpPr>
            <p:cNvPr id="45" name="TextBox 44"/>
            <p:cNvSpPr txBox="1"/>
            <p:nvPr/>
          </p:nvSpPr>
          <p:spPr>
            <a:xfrm>
              <a:off x="905861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905861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6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977793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956729" y="2627075"/>
            <a:ext cx="1425867" cy="875159"/>
            <a:chOff x="4815573" y="2201853"/>
            <a:chExt cx="1425867" cy="875159"/>
          </a:xfrm>
        </p:grpSpPr>
        <p:sp>
          <p:nvSpPr>
            <p:cNvPr id="33" name="TextBox 32"/>
            <p:cNvSpPr txBox="1"/>
            <p:nvPr/>
          </p:nvSpPr>
          <p:spPr>
            <a:xfrm>
              <a:off x="4815573" y="2372974"/>
              <a:ext cx="142586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16     %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236186" y="2201853"/>
              <a:ext cx="601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</a:t>
              </a:r>
              <a:endParaRPr lang="en-US" sz="24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236185" y="2615347"/>
              <a:ext cx="601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</a:t>
              </a:r>
              <a:endParaRPr lang="en-US" sz="24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5353838" y="2641573"/>
              <a:ext cx="36576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2228524" y="2808518"/>
            <a:ext cx="420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826859" y="2279846"/>
            <a:ext cx="1007036" cy="1334322"/>
            <a:chOff x="3826859" y="2279846"/>
            <a:chExt cx="1007036" cy="1334322"/>
          </a:xfrm>
        </p:grpSpPr>
        <p:sp>
          <p:nvSpPr>
            <p:cNvPr id="47" name="TextBox 46"/>
            <p:cNvSpPr txBox="1"/>
            <p:nvPr/>
          </p:nvSpPr>
          <p:spPr>
            <a:xfrm>
              <a:off x="4029845" y="2279846"/>
              <a:ext cx="601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50</a:t>
              </a:r>
              <a:endParaRPr lang="en-US" sz="24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029845" y="2693340"/>
              <a:ext cx="601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</a:t>
              </a:r>
              <a:endParaRPr lang="en-US" sz="24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4147497" y="2719566"/>
              <a:ext cx="36576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826859" y="3090948"/>
              <a:ext cx="10070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100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3947376" y="3112893"/>
              <a:ext cx="766002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3480349" y="2808518"/>
            <a:ext cx="420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5141353" y="2553924"/>
            <a:ext cx="1676416" cy="1002550"/>
            <a:chOff x="1478394" y="2486695"/>
            <a:chExt cx="1676416" cy="1002550"/>
          </a:xfrm>
        </p:grpSpPr>
        <p:sp>
          <p:nvSpPr>
            <p:cNvPr id="54" name="TextBox 53"/>
            <p:cNvSpPr txBox="1"/>
            <p:nvPr/>
          </p:nvSpPr>
          <p:spPr>
            <a:xfrm>
              <a:off x="2033623" y="2731833"/>
              <a:ext cx="4208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÷</a:t>
              </a:r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1478394" y="2486695"/>
              <a:ext cx="601065" cy="1002550"/>
              <a:chOff x="722986" y="2703671"/>
              <a:chExt cx="601065" cy="1002550"/>
            </a:xfrm>
          </p:grpSpPr>
          <p:sp>
            <p:nvSpPr>
              <p:cNvPr id="63" name="TextBox 62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50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3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2348890" y="2486695"/>
              <a:ext cx="805920" cy="1002550"/>
              <a:chOff x="869286" y="2703671"/>
              <a:chExt cx="805920" cy="1002550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869286" y="2703671"/>
                <a:ext cx="8059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100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869286" y="3183001"/>
                <a:ext cx="8059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>
                <a:off x="965735" y="3204946"/>
                <a:ext cx="613023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6" name="TextBox 65"/>
          <p:cNvSpPr txBox="1"/>
          <p:nvPr/>
        </p:nvSpPr>
        <p:spPr>
          <a:xfrm>
            <a:off x="4754513" y="3772081"/>
            <a:ext cx="420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5146100" y="3517487"/>
            <a:ext cx="1676416" cy="1002550"/>
            <a:chOff x="1478394" y="2486695"/>
            <a:chExt cx="1676416" cy="1002550"/>
          </a:xfrm>
        </p:grpSpPr>
        <p:sp>
          <p:nvSpPr>
            <p:cNvPr id="68" name="TextBox 67"/>
            <p:cNvSpPr txBox="1"/>
            <p:nvPr/>
          </p:nvSpPr>
          <p:spPr>
            <a:xfrm>
              <a:off x="2033623" y="2731833"/>
              <a:ext cx="4208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×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1478394" y="2486695"/>
              <a:ext cx="601065" cy="1002550"/>
              <a:chOff x="722986" y="2703671"/>
              <a:chExt cx="601065" cy="1002550"/>
            </a:xfrm>
          </p:grpSpPr>
          <p:sp>
            <p:nvSpPr>
              <p:cNvPr id="74" name="TextBox 73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50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3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9"/>
            <p:cNvGrpSpPr/>
            <p:nvPr/>
          </p:nvGrpSpPr>
          <p:grpSpPr>
            <a:xfrm>
              <a:off x="2348890" y="2486695"/>
              <a:ext cx="805920" cy="1002550"/>
              <a:chOff x="869286" y="2703671"/>
              <a:chExt cx="805920" cy="1002550"/>
            </a:xfrm>
          </p:grpSpPr>
          <p:sp>
            <p:nvSpPr>
              <p:cNvPr id="71" name="TextBox 70"/>
              <p:cNvSpPr txBox="1"/>
              <p:nvPr/>
            </p:nvSpPr>
            <p:spPr>
              <a:xfrm>
                <a:off x="869286" y="2703671"/>
                <a:ext cx="8059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869286" y="3183001"/>
                <a:ext cx="8059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100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73" name="Straight Connector 72"/>
              <p:cNvCxnSpPr/>
              <p:nvPr/>
            </p:nvCxnSpPr>
            <p:spPr>
              <a:xfrm>
                <a:off x="965735" y="3204946"/>
                <a:ext cx="613023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6" name="Straight Connector 35"/>
          <p:cNvCxnSpPr/>
          <p:nvPr/>
        </p:nvCxnSpPr>
        <p:spPr>
          <a:xfrm flipH="1">
            <a:off x="6252365" y="4097617"/>
            <a:ext cx="365760" cy="329184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</a:ln>
          <a:effectLst>
            <a:outerShdw blurRad="40000" dist="127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5264173" y="3613728"/>
            <a:ext cx="365760" cy="329184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</a:ln>
          <a:effectLst>
            <a:outerShdw blurRad="40000" dist="127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0791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23" grpId="0"/>
      <p:bldP spid="32" grpId="0"/>
      <p:bldP spid="38" grpId="0"/>
      <p:bldP spid="43" grpId="0"/>
      <p:bldP spid="52" grpId="0"/>
      <p:bldP spid="6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230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Write each percent as a fraction or a mixed number in lowest terms.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4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617592"/>
            <a:ext cx="201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1.  60% 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95125" y="2616377"/>
            <a:ext cx="201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3.  175%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3421046"/>
            <a:ext cx="201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2.  48%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95125" y="3419831"/>
            <a:ext cx="201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4.  12½%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75260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1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5.6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227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1287477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A percent is a ratio that compares a number to 100.</a:t>
            </a:r>
            <a:endParaRPr lang="en-US" sz="24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04934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227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978504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Percent means per hundred, and its </a:t>
            </a:r>
            <a:b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symbol is %.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557373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47% means 47 per 100.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62398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227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978504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To convert a percent to a decimal, replace the percent symbol with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per 100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, which means to divide by 100.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549697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To divide by 100, move the decimal point left two places.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369000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90% = 0.90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369000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115% = 1.15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69033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228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978504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To convert a decimal to a percent, multiply the decimal by 1 in the form of 100%.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26476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To multiply by 100, move the decimal point two places to the right.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3551017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0.36 = 36%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3551017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0.002 = 0.2%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42661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228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Write each percent as a decimal and each decimal as a percent.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1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617592"/>
            <a:ext cx="201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1.  23% 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95125" y="2616377"/>
            <a:ext cx="201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3.  160%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3421046"/>
            <a:ext cx="201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2.  4%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95125" y="3419831"/>
            <a:ext cx="201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4.  37.5%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52764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1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228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Write each percent as a decimal and each decimal as a percent.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1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617592"/>
            <a:ext cx="201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5.  0.09 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95125" y="2616377"/>
            <a:ext cx="201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7.  0.078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3421046"/>
            <a:ext cx="201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6.  0.5 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95125" y="3419831"/>
            <a:ext cx="201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8.  1.48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00948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1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228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978504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A given ratio can be changed to a percent using one of two methods.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61616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228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55813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Write      as a percent.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1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72069" y="2293712"/>
            <a:ext cx="2180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300 = 10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831033" y="3129097"/>
            <a:ext cx="1101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=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839729" y="1353198"/>
            <a:ext cx="601066" cy="875159"/>
            <a:chOff x="7439338" y="3423401"/>
            <a:chExt cx="601066" cy="875159"/>
          </a:xfrm>
        </p:grpSpPr>
        <p:sp>
          <p:nvSpPr>
            <p:cNvPr id="22" name="TextBox 21"/>
            <p:cNvSpPr txBox="1"/>
            <p:nvPr/>
          </p:nvSpPr>
          <p:spPr>
            <a:xfrm>
              <a:off x="7439339" y="3423401"/>
              <a:ext cx="601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</a:t>
              </a:r>
              <a:endParaRPr lang="en-US" sz="24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439338" y="3836895"/>
              <a:ext cx="601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10</a:t>
              </a:r>
              <a:endParaRPr lang="en-US" sz="24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7556991" y="3863121"/>
              <a:ext cx="36576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1100292" y="2504860"/>
            <a:ext cx="1759951" cy="1002550"/>
            <a:chOff x="1100292" y="2504860"/>
            <a:chExt cx="1759951" cy="1002550"/>
          </a:xfrm>
        </p:grpSpPr>
        <p:sp>
          <p:nvSpPr>
            <p:cNvPr id="32" name="TextBox 31"/>
            <p:cNvSpPr txBox="1"/>
            <p:nvPr/>
          </p:nvSpPr>
          <p:spPr>
            <a:xfrm>
              <a:off x="1655521" y="2749998"/>
              <a:ext cx="4208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1100292" y="2504860"/>
              <a:ext cx="601065" cy="1002550"/>
              <a:chOff x="722986" y="2703671"/>
              <a:chExt cx="601065" cy="1002550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3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10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/>
            <p:cNvGrpSpPr/>
            <p:nvPr/>
          </p:nvGrpSpPr>
          <p:grpSpPr>
            <a:xfrm>
              <a:off x="2007363" y="2504860"/>
              <a:ext cx="852880" cy="1002550"/>
              <a:chOff x="905861" y="2703671"/>
              <a:chExt cx="601065" cy="1002550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905861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i="1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n</a:t>
                </a:r>
                <a:endParaRPr lang="en-US" sz="2800" i="1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905861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100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>
                <a:off x="977793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0" name="Group 49"/>
          <p:cNvGrpSpPr/>
          <p:nvPr/>
        </p:nvGrpSpPr>
        <p:grpSpPr>
          <a:xfrm>
            <a:off x="4492754" y="2889432"/>
            <a:ext cx="850404" cy="1002550"/>
            <a:chOff x="722986" y="2703671"/>
            <a:chExt cx="601065" cy="1002550"/>
          </a:xfrm>
        </p:grpSpPr>
        <p:sp>
          <p:nvSpPr>
            <p:cNvPr id="51" name="TextBox 50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300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10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3372069" y="3893880"/>
            <a:ext cx="2180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= 30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106933" y="1558132"/>
            <a:ext cx="2180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30%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26280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63" grpId="0"/>
      <p:bldP spid="54" grpId="0"/>
      <p:bldP spid="55" grpId="0"/>
    </p:bldLst>
  </p:timing>
</p:sld>
</file>

<file path=ppt/theme/theme1.xml><?xml version="1.0" encoding="utf-8"?>
<a:theme xmlns:a="http://schemas.openxmlformats.org/drawingml/2006/main" name="Fundamentals of Math Green">
  <a:themeElements>
    <a:clrScheme name="Custom 4">
      <a:dk1>
        <a:sysClr val="windowText" lastClr="000000"/>
      </a:dk1>
      <a:lt1>
        <a:sysClr val="window" lastClr="FFFFFF"/>
      </a:lt1>
      <a:dk2>
        <a:srgbClr val="3F5115"/>
      </a:dk2>
      <a:lt2>
        <a:srgbClr val="919822"/>
      </a:lt2>
      <a:accent1>
        <a:srgbClr val="6F3D25"/>
      </a:accent1>
      <a:accent2>
        <a:srgbClr val="CCA020"/>
      </a:accent2>
      <a:accent3>
        <a:srgbClr val="AE351B"/>
      </a:accent3>
      <a:accent4>
        <a:srgbClr val="8C7B70"/>
      </a:accent4>
      <a:accent5>
        <a:srgbClr val="8FB08C"/>
      </a:accent5>
      <a:accent6>
        <a:srgbClr val="D19049"/>
      </a:accent6>
      <a:hlink>
        <a:srgbClr val="A4D663"/>
      </a:hlink>
      <a:folHlink>
        <a:srgbClr val="577D3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7734</TotalTime>
  <Words>563</Words>
  <Application>Microsoft Office PowerPoint</Application>
  <PresentationFormat>On-screen Show (16:9)</PresentationFormat>
  <Paragraphs>174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Cambria</vt:lpstr>
      <vt:lpstr>Fundamentals of Math Green</vt:lpstr>
      <vt:lpstr>Chapter 5</vt:lpstr>
      <vt:lpstr>Percent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Writing a Fraction as a Percent</vt:lpstr>
      <vt:lpstr>PowerPoint Presentation</vt:lpstr>
      <vt:lpstr>PowerPoint Presentation</vt:lpstr>
      <vt:lpstr>PowerPoint Presentation</vt:lpstr>
      <vt:lpstr>Writing a Percent as a Fraction</vt:lpstr>
      <vt:lpstr>PowerPoint Presentation</vt:lpstr>
      <vt:lpstr>PowerPoint Presentation</vt:lpstr>
    </vt:vector>
  </TitlesOfParts>
  <Company>Bob Jones Univeristy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Technologies</dc:creator>
  <cp:lastModifiedBy>Matesevac, Ken</cp:lastModifiedBy>
  <cp:revision>215</cp:revision>
  <cp:lastPrinted>2012-11-01T14:37:07Z</cp:lastPrinted>
  <dcterms:created xsi:type="dcterms:W3CDTF">2011-09-15T23:43:01Z</dcterms:created>
  <dcterms:modified xsi:type="dcterms:W3CDTF">2018-04-13T21:03:07Z</dcterms:modified>
</cp:coreProperties>
</file>